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3" r:id="rId1"/>
  </p:sldMasterIdLst>
  <p:sldIdLst>
    <p:sldId id="256" r:id="rId2"/>
    <p:sldId id="257" r:id="rId3"/>
    <p:sldId id="258" r:id="rId4"/>
    <p:sldId id="259" r:id="rId5"/>
    <p:sldId id="262" r:id="rId6"/>
    <p:sldId id="289" r:id="rId7"/>
    <p:sldId id="269" r:id="rId8"/>
    <p:sldId id="271" r:id="rId9"/>
    <p:sldId id="275" r:id="rId10"/>
    <p:sldId id="277" r:id="rId11"/>
    <p:sldId id="278" r:id="rId12"/>
    <p:sldId id="280" r:id="rId13"/>
    <p:sldId id="282" r:id="rId14"/>
    <p:sldId id="260" r:id="rId15"/>
    <p:sldId id="281" r:id="rId16"/>
    <p:sldId id="283" r:id="rId17"/>
    <p:sldId id="284" r:id="rId18"/>
    <p:sldId id="285" r:id="rId19"/>
    <p:sldId id="287" r:id="rId20"/>
    <p:sldId id="286" r:id="rId21"/>
    <p:sldId id="263" r:id="rId22"/>
    <p:sldId id="265" r:id="rId23"/>
    <p:sldId id="266" r:id="rId24"/>
    <p:sldId id="26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4998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99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7308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638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720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34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918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3/5/2026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409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340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375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11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18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A3BD2B-E0E2-AD1A-8F94-3F3CA2C39C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052" y="619299"/>
            <a:ext cx="9716632" cy="3566160"/>
          </a:xfrm>
        </p:spPr>
        <p:txBody>
          <a:bodyPr>
            <a:normAutofit/>
          </a:bodyPr>
          <a:lstStyle/>
          <a:p>
            <a:r>
              <a:rPr lang="ru-RU" sz="6000" b="1" dirty="0"/>
              <a:t>Опорные схемы как средство повышения эффективности обучения в начальной школе </a:t>
            </a:r>
            <a:endParaRPr lang="ru-RU" sz="6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CE913F-8851-FC9A-13AE-0CA428F6E6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Цель доклада — раскрыть сущность опорных схем, показать их роль в обучении младших школьников и продемонстрировать способы их применения на практике</a:t>
            </a:r>
          </a:p>
        </p:txBody>
      </p:sp>
    </p:spTree>
    <p:extLst>
      <p:ext uri="{BB962C8B-B14F-4D97-AF65-F5344CB8AC3E}">
        <p14:creationId xmlns:p14="http://schemas.microsoft.com/office/powerpoint/2010/main" val="1614863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3CE494-F9F7-D6C9-90C3-5FFE8480E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Опорные схемы 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2B65D8-D7F6-312B-C20D-17AD152E3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2371" y="1845734"/>
            <a:ext cx="10254343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  <a:p>
            <a:r>
              <a:rPr lang="ru-RU" sz="2400" dirty="0"/>
              <a:t>Опорные схемы — это  визуальные модели учебного материала, представляющие собой сжатое, наглядное представление учебной информации, где каждый элемент (слово, символ, рисунок) служит «опорой» для запоминания и воспроизведения знаний</a:t>
            </a:r>
          </a:p>
          <a:p>
            <a:r>
              <a:rPr lang="ru-RU" sz="2400" dirty="0"/>
              <a:t>Они помогают структурировать информацию, выделять главное и устанавливать связи между понятиями</a:t>
            </a:r>
          </a:p>
        </p:txBody>
      </p:sp>
    </p:spTree>
    <p:extLst>
      <p:ext uri="{BB962C8B-B14F-4D97-AF65-F5344CB8AC3E}">
        <p14:creationId xmlns:p14="http://schemas.microsoft.com/office/powerpoint/2010/main" val="1841868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477637-E0D8-DC89-5412-32A65CAA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Основные функции опорных схем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104AA7-4388-586F-75EC-E36765E9F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376646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2400" b="1" dirty="0"/>
              <a:t>Структурирующая</a:t>
            </a:r>
            <a:r>
              <a:rPr lang="ru-RU" sz="2400" dirty="0"/>
              <a:t> — помогает упорядочить информацию, выделить главное и второстепенное</a:t>
            </a:r>
          </a:p>
          <a:p>
            <a:pPr lvl="0"/>
            <a:r>
              <a:rPr lang="ru-RU" sz="2400" b="1" dirty="0"/>
              <a:t>Мнемоническая</a:t>
            </a:r>
            <a:r>
              <a:rPr lang="ru-RU" sz="2400" dirty="0"/>
              <a:t> — облегчает запоминание за счёт визуализации и ассоциаций</a:t>
            </a:r>
          </a:p>
          <a:p>
            <a:pPr lvl="0"/>
            <a:r>
              <a:rPr lang="ru-RU" sz="2400" b="1" dirty="0"/>
              <a:t>Логическая</a:t>
            </a:r>
            <a:r>
              <a:rPr lang="ru-RU" sz="2400" dirty="0"/>
              <a:t> — демонстрирует связи между понятиями, причинно‑следственные отношения</a:t>
            </a:r>
          </a:p>
          <a:p>
            <a:pPr lvl="0"/>
            <a:r>
              <a:rPr lang="ru-RU" sz="2400" b="1" dirty="0"/>
              <a:t>Мотивационная</a:t>
            </a:r>
            <a:r>
              <a:rPr lang="ru-RU" sz="2400" dirty="0"/>
              <a:t> — делает материал более наглядным и интересным, повышает вовлечённость учащихся</a:t>
            </a:r>
          </a:p>
          <a:p>
            <a:pPr lvl="0"/>
            <a:r>
              <a:rPr lang="ru-RU" sz="2400" b="1" dirty="0"/>
              <a:t>Контролирующая</a:t>
            </a:r>
            <a:r>
              <a:rPr lang="ru-RU" sz="2400" dirty="0"/>
              <a:t> — позволяет быстро проверить понимание темы, выявить пробелы в знаниях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5060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31AC18-4239-AA7D-416E-2343ACB01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851" y="234175"/>
            <a:ext cx="10058400" cy="1048215"/>
          </a:xfrm>
        </p:spPr>
        <p:txBody>
          <a:bodyPr>
            <a:normAutofit/>
          </a:bodyPr>
          <a:lstStyle/>
          <a:p>
            <a:r>
              <a:rPr lang="ru-RU" dirty="0"/>
              <a:t>Виды опорных схем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DCCDF2-CA0A-06E3-4BD0-F57E7DFBB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383" y="1723070"/>
            <a:ext cx="11094720" cy="4465856"/>
          </a:xfrm>
        </p:spPr>
        <p:txBody>
          <a:bodyPr>
            <a:normAutofit/>
          </a:bodyPr>
          <a:lstStyle/>
          <a:p>
            <a:r>
              <a:rPr lang="ru-RU" sz="2400" dirty="0"/>
              <a:t>В начальной школе используются различные виды опорных схем, в зависимости от цели и предмета обучения:</a:t>
            </a:r>
          </a:p>
          <a:p>
            <a:pPr lvl="0"/>
            <a:r>
              <a:rPr lang="ru-RU" sz="2400" b="1" dirty="0"/>
              <a:t>Кластеры</a:t>
            </a:r>
            <a:r>
              <a:rPr lang="ru-RU" sz="2400" dirty="0"/>
              <a:t> — схемы, где центральное понятие связано с другими элементами («лучами»)</a:t>
            </a:r>
          </a:p>
          <a:p>
            <a:pPr lvl="0"/>
            <a:r>
              <a:rPr lang="ru-RU" sz="2400" b="1" dirty="0"/>
              <a:t>Графики и диаграммы</a:t>
            </a:r>
            <a:r>
              <a:rPr lang="ru-RU" sz="2400" dirty="0"/>
              <a:t> — визуализация числовых данных</a:t>
            </a:r>
          </a:p>
          <a:p>
            <a:pPr lvl="0"/>
            <a:r>
              <a:rPr lang="ru-RU" sz="2400" b="1" dirty="0"/>
              <a:t>Таблицы</a:t>
            </a:r>
            <a:r>
              <a:rPr lang="ru-RU" sz="2400" dirty="0"/>
              <a:t> – взаимосвязь между объектами</a:t>
            </a:r>
          </a:p>
          <a:p>
            <a:pPr lvl="0"/>
            <a:r>
              <a:rPr lang="ru-RU" sz="2400" b="1" dirty="0"/>
              <a:t>Блок‑схемы</a:t>
            </a:r>
            <a:r>
              <a:rPr lang="ru-RU" sz="2400" dirty="0"/>
              <a:t> — последовательность действий или процессов</a:t>
            </a:r>
          </a:p>
          <a:p>
            <a:pPr lvl="0"/>
            <a:r>
              <a:rPr lang="ru-RU" sz="2400" b="1" dirty="0"/>
              <a:t>Интеллект‑карты (ментальные карты)</a:t>
            </a:r>
            <a:r>
              <a:rPr lang="ru-RU" sz="2400" dirty="0"/>
              <a:t> —разветвлённые схемы с ключевыми понятиями и их связями</a:t>
            </a:r>
          </a:p>
        </p:txBody>
      </p:sp>
    </p:spTree>
    <p:extLst>
      <p:ext uri="{BB962C8B-B14F-4D97-AF65-F5344CB8AC3E}">
        <p14:creationId xmlns:p14="http://schemas.microsoft.com/office/powerpoint/2010/main" val="3862133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151AD5-06EF-88B8-6FAC-9F2610267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Русский язык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187377-FC38-D9BD-0305-F1298F0EBB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Опорные схемы можно использовать на разных этапах урока и по разным предметам:</a:t>
            </a:r>
          </a:p>
          <a:p>
            <a:pPr lvl="0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9913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1B0E1-F00D-C737-5D28-5353FA7B2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D0E471-64A7-6C12-6648-7B9FCD218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Русский язык </a:t>
            </a:r>
            <a:r>
              <a:rPr lang="ru-RU" sz="3200" dirty="0"/>
              <a:t>(схемы разбора слова по составу)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F64A51-A7DC-DD55-6067-A680490A8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C37DC0-EDD1-0FE2-C298-228D92010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14" y="1690471"/>
            <a:ext cx="4562413" cy="34301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9FD0B7-F205-0CA7-09B5-3CD9B1B41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6338" y="1690471"/>
            <a:ext cx="4688722" cy="370915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5AC68F9-704D-FE0B-9505-931030231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9211" y="4712983"/>
            <a:ext cx="5514735" cy="181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389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9B6005-D74A-775E-55F3-BDCA96569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Русский язык </a:t>
            </a:r>
            <a:r>
              <a:rPr lang="ru-RU" sz="3600" dirty="0"/>
              <a:t>(таблицы падежей и склонений)</a:t>
            </a:r>
            <a:br>
              <a:rPr lang="ru-RU" sz="3600" dirty="0"/>
            </a:br>
            <a:endParaRPr lang="ru-RU" sz="36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8FC2D77-7C91-35F3-C534-06928C2C77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841" y="1342959"/>
            <a:ext cx="4900377" cy="271282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EE7C165-C87C-E49C-AAFD-0613D54F7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91" y="3173584"/>
            <a:ext cx="2414925" cy="32056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6AD7610-7705-BE7E-74DF-10CFF4DB7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9366" y="1203800"/>
            <a:ext cx="4817211" cy="254088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FC775F0-8204-55A7-44AD-7C5610A9C7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7496" y="3269491"/>
            <a:ext cx="5715267" cy="256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438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C68798-F2A8-320F-5D6E-034CC96E4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-167461"/>
            <a:ext cx="10058400" cy="1450757"/>
          </a:xfrm>
        </p:spPr>
        <p:txBody>
          <a:bodyPr>
            <a:normAutofit/>
          </a:bodyPr>
          <a:lstStyle/>
          <a:p>
            <a:r>
              <a:rPr lang="ru-RU" dirty="0"/>
              <a:t>Русский язык </a:t>
            </a:r>
            <a:r>
              <a:rPr lang="ru-RU" sz="3200" dirty="0"/>
              <a:t>(таблицы падежей и склонений)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5F3DDD1-F356-4B4C-9B1F-CB943F576A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748" y="1580282"/>
            <a:ext cx="4270846" cy="40227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217FA45-811A-246E-E02C-87A612DEB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2406" y="1737360"/>
            <a:ext cx="4270846" cy="4433948"/>
          </a:xfrm>
          <a:prstGeom prst="rect">
            <a:avLst/>
          </a:prstGeom>
        </p:spPr>
      </p:pic>
      <p:pic>
        <p:nvPicPr>
          <p:cNvPr id="8" name="Объект 4">
            <a:extLst>
              <a:ext uri="{FF2B5EF4-FFF2-40B4-BE49-F238E27FC236}">
                <a16:creationId xmlns:a16="http://schemas.microsoft.com/office/drawing/2014/main" id="{F6F70FE9-8021-AE36-5A6B-7226C29A59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6444" y="2875037"/>
            <a:ext cx="4456844" cy="329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683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89132-565A-1BBE-DE1B-492DD7976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24" y="157004"/>
            <a:ext cx="10058400" cy="1450757"/>
          </a:xfrm>
        </p:spPr>
        <p:txBody>
          <a:bodyPr/>
          <a:lstStyle/>
          <a:p>
            <a:r>
              <a:rPr lang="ru-RU" dirty="0"/>
              <a:t>Русский язык </a:t>
            </a:r>
            <a:r>
              <a:rPr lang="ru-RU" sz="3200" dirty="0"/>
              <a:t>(алгоритмы проверки орфограмм) 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A02DC71-0550-925B-1196-9FB3D28459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792" y="1719942"/>
            <a:ext cx="5236071" cy="28932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3CDEFCE-46FD-01BA-E2F9-70CFBA4C5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870" y="3406644"/>
            <a:ext cx="4316676" cy="32869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CFD8E8-D9A9-469C-E617-773EDBC67E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0131" y="1665917"/>
            <a:ext cx="4161869" cy="327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133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D24D33-B3E8-C9D8-178D-CA2624E3D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-170367"/>
            <a:ext cx="10058400" cy="1450757"/>
          </a:xfrm>
        </p:spPr>
        <p:txBody>
          <a:bodyPr/>
          <a:lstStyle/>
          <a:p>
            <a:r>
              <a:rPr lang="ru-RU" dirty="0"/>
              <a:t>Русский язык </a:t>
            </a:r>
            <a:r>
              <a:rPr lang="ru-RU" sz="3200" dirty="0"/>
              <a:t>(алгоритмы проверки орфограмм) 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14386AD-216B-B487-4C1C-65E0AB4C1F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779" y="1280390"/>
            <a:ext cx="6022221" cy="40227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8BD9F2C-7ABB-75C3-E96D-3AE378589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290" y="2566805"/>
            <a:ext cx="5367889" cy="3681753"/>
          </a:xfrm>
          <a:prstGeom prst="rect">
            <a:avLst/>
          </a:prstGeom>
        </p:spPr>
      </p:pic>
      <p:pic>
        <p:nvPicPr>
          <p:cNvPr id="8" name="Объект 4">
            <a:extLst>
              <a:ext uri="{FF2B5EF4-FFF2-40B4-BE49-F238E27FC236}">
                <a16:creationId xmlns:a16="http://schemas.microsoft.com/office/drawing/2014/main" id="{A81FD920-EF6F-19F2-DFF8-543790C35D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9073" y="2016716"/>
            <a:ext cx="3969230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65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ABA7FE-AB4A-CCD1-12DB-093B64B5B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880" y="-291337"/>
            <a:ext cx="10058400" cy="1450757"/>
          </a:xfrm>
        </p:spPr>
        <p:txBody>
          <a:bodyPr/>
          <a:lstStyle/>
          <a:p>
            <a:r>
              <a:rPr lang="ru-RU" dirty="0"/>
              <a:t>Русский язык (схемы предложений )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FBB2866-8746-7006-37B3-E54E5A6D51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3339" y="1447798"/>
            <a:ext cx="4490501" cy="291462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0623FB-D870-F466-4757-4CF5BF823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795" y="1047019"/>
            <a:ext cx="4040901" cy="38753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6EFD328-C40D-CB1A-AE65-DDCB0B7084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5052" y="3321509"/>
            <a:ext cx="4664532" cy="320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471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C8CF81-CAB0-BC79-1E8B-5EC1608B4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252" y="0"/>
            <a:ext cx="10058400" cy="1450757"/>
          </a:xfrm>
        </p:spPr>
        <p:txBody>
          <a:bodyPr/>
          <a:lstStyle/>
          <a:p>
            <a:r>
              <a:rPr lang="ru-RU" dirty="0"/>
              <a:t>Математика </a:t>
            </a:r>
            <a:r>
              <a:rPr lang="ru-RU" sz="3200" dirty="0"/>
              <a:t>(схемы решения задач )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7B44DD9-36DD-8DFA-8C83-18D133578F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016" y="1450757"/>
            <a:ext cx="5456656" cy="36198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C93DA9-29DE-D2D8-2973-0948482E6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00886"/>
            <a:ext cx="5700928" cy="306133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6923B7A-1947-7E05-CB58-A6EBB395D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100" y="3695581"/>
            <a:ext cx="6044036" cy="285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529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AFB4AB-E66F-83C2-D163-D5CCF18F5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-450350"/>
            <a:ext cx="10058400" cy="1450757"/>
          </a:xfrm>
        </p:spPr>
        <p:txBody>
          <a:bodyPr/>
          <a:lstStyle/>
          <a:p>
            <a:r>
              <a:rPr lang="ru-RU" dirty="0"/>
              <a:t>Математика (схемы решения задач )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931CB2F-53E4-F1E0-7178-A6F6070F75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877" y="1000407"/>
            <a:ext cx="4869205" cy="402272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EF26F44-3D89-3F99-509E-0946C629E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9285" y="2503079"/>
            <a:ext cx="5023550" cy="364517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1424A2-1076-9805-CCDF-29C44DA2AE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5957" y="1984883"/>
            <a:ext cx="3456043" cy="411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516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D62A0F-C57D-F87E-D706-8457150C2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Математика </a:t>
            </a:r>
            <a:r>
              <a:rPr lang="ru-RU" sz="3200" dirty="0"/>
              <a:t>(выполнение операций)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7C745A-49EA-DF79-6A08-C86A83717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37360"/>
            <a:ext cx="10058400" cy="402336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7C560C-A3A6-3BE4-9FFF-1866CEABC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205" y="1724296"/>
            <a:ext cx="3821674" cy="446749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1B900E-09C6-8891-9C52-051E4BBDB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984" y="2036035"/>
            <a:ext cx="6813714" cy="416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75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18A79D-DE63-594F-C393-87F514214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251" y="-579183"/>
            <a:ext cx="10058400" cy="1450757"/>
          </a:xfrm>
        </p:spPr>
        <p:txBody>
          <a:bodyPr/>
          <a:lstStyle/>
          <a:p>
            <a:r>
              <a:rPr lang="ru-RU" dirty="0"/>
              <a:t>Математика </a:t>
            </a:r>
            <a:r>
              <a:rPr lang="ru-RU" sz="3200" dirty="0"/>
              <a:t>(схемы решения задач )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3E8A548-FB81-CB2C-D98E-1322413A1C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919" y="1963701"/>
            <a:ext cx="4984680" cy="40227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D12E874-324A-E5C7-1FBD-AA3270199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971" y="907011"/>
            <a:ext cx="4854976" cy="533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011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04C7D4-D419-2A9A-9A21-C8C74CCDD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365" y="-420968"/>
            <a:ext cx="10058400" cy="1450757"/>
          </a:xfrm>
        </p:spPr>
        <p:txBody>
          <a:bodyPr/>
          <a:lstStyle/>
          <a:p>
            <a:r>
              <a:rPr lang="ru-RU" dirty="0"/>
              <a:t>Литературное чтение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0DE3723-9965-0E15-0F3F-4EF0FEFFF9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264" y="1148923"/>
            <a:ext cx="4789870" cy="331675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DC545E-5176-C6DE-FE5E-A4F1F8699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134" y="2207524"/>
            <a:ext cx="6662101" cy="357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539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CD83F0-3096-1EF4-D2E0-0F0F1C602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23" y="-420969"/>
            <a:ext cx="10058400" cy="1450757"/>
          </a:xfrm>
        </p:spPr>
        <p:txBody>
          <a:bodyPr/>
          <a:lstStyle/>
          <a:p>
            <a:r>
              <a:rPr lang="ru-RU" dirty="0"/>
              <a:t>Литературное чтение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610D186-C341-0AD2-CCFA-721D2E8910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242" y="1210808"/>
            <a:ext cx="7196855" cy="40227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0EAF55E-46CC-00B4-EFE2-0135063D9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3136" y="2573052"/>
            <a:ext cx="4983364" cy="370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706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1B886F-6565-2F10-06D7-C3A7B47E2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Литературное чтение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CCEC59C-4ACE-F999-2A01-55D4FE7918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0148" y="1637953"/>
            <a:ext cx="4603604" cy="40227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F53233D-0760-411B-1988-DEB590447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8598" y="1844200"/>
            <a:ext cx="6122981" cy="456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363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75A95B-9DE2-3614-7D21-62D1C53C9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595" y="-352842"/>
            <a:ext cx="10058400" cy="1450757"/>
          </a:xfrm>
        </p:spPr>
        <p:txBody>
          <a:bodyPr/>
          <a:lstStyle/>
          <a:p>
            <a:r>
              <a:rPr lang="ru-RU" dirty="0"/>
              <a:t>Окружающий мир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D1EE077-6A9D-5DEB-9D14-3CB1A1485B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800" y="1097915"/>
            <a:ext cx="6121886" cy="40227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D19A7C-72E8-54A4-4237-263978FFF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1686" y="781390"/>
            <a:ext cx="5603467" cy="26476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1CF08A9-0FEE-321E-AAE6-7EF0DACA27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229722"/>
            <a:ext cx="4713514" cy="315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8762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12C78B-C248-E03D-6214-43362B7F5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618" y="-263951"/>
            <a:ext cx="10058400" cy="1450757"/>
          </a:xfrm>
        </p:spPr>
        <p:txBody>
          <a:bodyPr/>
          <a:lstStyle/>
          <a:p>
            <a:r>
              <a:rPr lang="ru-RU" dirty="0"/>
              <a:t>Окружающий мир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0167A16-18A6-7A96-EE1D-7E4E4492A5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90989"/>
            <a:ext cx="5733175" cy="40227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14DB72-C541-1F3F-A495-1A37CE013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9130" y="2441056"/>
            <a:ext cx="5935508" cy="3872658"/>
          </a:xfrm>
          <a:prstGeom prst="rect">
            <a:avLst/>
          </a:prstGeom>
        </p:spPr>
      </p:pic>
      <p:pic>
        <p:nvPicPr>
          <p:cNvPr id="8" name="Объект 4">
            <a:extLst>
              <a:ext uri="{FF2B5EF4-FFF2-40B4-BE49-F238E27FC236}">
                <a16:creationId xmlns:a16="http://schemas.microsoft.com/office/drawing/2014/main" id="{F1314A7B-735D-AE7F-7859-5A799848166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9874"/>
          <a:stretch>
            <a:fillRect/>
          </a:stretch>
        </p:blipFill>
        <p:spPr>
          <a:xfrm>
            <a:off x="5920974" y="210650"/>
            <a:ext cx="6211820" cy="223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6190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38A93B-B03D-C5AD-22C5-D751006C4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511140" cy="1450757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Преимущества использования опорных схем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233930-7819-B2B8-9880-CB43D7BB6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b="1" dirty="0"/>
              <a:t>Наглядность.</a:t>
            </a:r>
            <a:r>
              <a:rPr lang="ru-RU" dirty="0"/>
              <a:t> Дети лучше воспринимают информацию в визуальной форме</a:t>
            </a:r>
          </a:p>
          <a:p>
            <a:pPr lvl="0"/>
            <a:r>
              <a:rPr lang="ru-RU" b="1" dirty="0"/>
              <a:t>Экономия времени.</a:t>
            </a:r>
            <a:r>
              <a:rPr lang="ru-RU" dirty="0"/>
              <a:t> Схемы позволяют быстро повторить большой объём материала</a:t>
            </a:r>
          </a:p>
          <a:p>
            <a:pPr lvl="0"/>
            <a:r>
              <a:rPr lang="ru-RU" b="1" dirty="0"/>
              <a:t>Развитие мышления.</a:t>
            </a:r>
            <a:r>
              <a:rPr lang="ru-RU" dirty="0"/>
              <a:t> Работа со схемами учит анализировать, обобщать, выделять главное</a:t>
            </a:r>
          </a:p>
          <a:p>
            <a:pPr lvl="0"/>
            <a:r>
              <a:rPr lang="ru-RU" b="1" dirty="0"/>
              <a:t>Самостоятельность.</a:t>
            </a:r>
            <a:r>
              <a:rPr lang="ru-RU" dirty="0"/>
              <a:t> Ученики могут использовать схемы для подготовки к урокам и самопроверки</a:t>
            </a:r>
          </a:p>
          <a:p>
            <a:pPr lvl="0"/>
            <a:r>
              <a:rPr lang="ru-RU" b="1" dirty="0"/>
              <a:t>Дифференциация.</a:t>
            </a:r>
            <a:r>
              <a:rPr lang="ru-RU" dirty="0"/>
              <a:t> Схемы можно адаптировать под уровень каждого ребёнка (простые/сложные варианты)</a:t>
            </a:r>
          </a:p>
          <a:p>
            <a:pPr lvl="0"/>
            <a:r>
              <a:rPr lang="ru-RU" b="1" dirty="0"/>
              <a:t>Долгосрочное запоминание.</a:t>
            </a:r>
            <a:r>
              <a:rPr lang="ru-RU" dirty="0"/>
              <a:t> Визуальные образы и ассоциации сохраняются в памяти дольше, чем текст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18319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A49DAD-DC66-D797-CB11-F28830574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-322997"/>
            <a:ext cx="10058400" cy="1450757"/>
          </a:xfrm>
        </p:spPr>
        <p:txBody>
          <a:bodyPr/>
          <a:lstStyle/>
          <a:p>
            <a:r>
              <a:rPr lang="ru-RU" b="1" dirty="0"/>
              <a:t>Этапы работы по созданию ОС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D5F287-30DA-355A-76E1-5010DE040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23" y="1802190"/>
            <a:ext cx="10561320" cy="4725663"/>
          </a:xfrm>
        </p:spPr>
        <p:txBody>
          <a:bodyPr>
            <a:normAutofit/>
          </a:bodyPr>
          <a:lstStyle/>
          <a:p>
            <a:pPr lvl="0"/>
            <a:r>
              <a:rPr lang="ru-RU" sz="2400" b="1" dirty="0"/>
              <a:t>Анализ материала.</a:t>
            </a:r>
            <a:r>
              <a:rPr lang="ru-RU" sz="2400" dirty="0"/>
              <a:t> Учитель выделяет ключевые понятия, правила, алгоритмы</a:t>
            </a:r>
          </a:p>
          <a:p>
            <a:pPr lvl="0"/>
            <a:r>
              <a:rPr lang="ru-RU" sz="2400" b="1" dirty="0"/>
              <a:t>Выбор типа схемы.</a:t>
            </a:r>
            <a:r>
              <a:rPr lang="ru-RU" sz="2400" dirty="0"/>
              <a:t> Определяется форма представления (таблица, кластер, блок‑схема и т. д.)</a:t>
            </a:r>
          </a:p>
          <a:p>
            <a:pPr lvl="0"/>
            <a:r>
              <a:rPr lang="ru-RU" sz="2400" b="1" dirty="0"/>
              <a:t>Создание схемы.</a:t>
            </a:r>
            <a:r>
              <a:rPr lang="ru-RU" sz="2400" dirty="0"/>
              <a:t> Информация кодируется символами, цветами, стрелками. Важно соблюдать лаконичность и чёткость</a:t>
            </a:r>
          </a:p>
          <a:p>
            <a:pPr lvl="0"/>
            <a:r>
              <a:rPr lang="ru-RU" sz="2400" b="1" dirty="0"/>
              <a:t>Объяснение схемы.</a:t>
            </a:r>
            <a:r>
              <a:rPr lang="ru-RU" sz="2400" dirty="0"/>
              <a:t> Учитель демонстрирует схему, комментирует каждый элемент, приводит примеры</a:t>
            </a:r>
          </a:p>
          <a:p>
            <a:pPr lvl="0"/>
            <a:r>
              <a:rPr lang="ru-RU" sz="2400" b="1" dirty="0"/>
              <a:t>Закрепление.</a:t>
            </a:r>
            <a:r>
              <a:rPr lang="ru-RU" sz="2400" dirty="0"/>
              <a:t> Ученики воспроизводят схему по памяти, дополняют её, составляют аналогичные схемы самостоятельно</a:t>
            </a:r>
          </a:p>
          <a:p>
            <a:pPr lvl="0"/>
            <a:r>
              <a:rPr lang="ru-RU" sz="2400" b="1" dirty="0"/>
              <a:t>Применение.</a:t>
            </a:r>
            <a:r>
              <a:rPr lang="ru-RU" sz="2400" dirty="0"/>
              <a:t> Схемы используются при выполнении заданий, подготовке к контрольным работам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2175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2D3EA2-CECD-A234-7106-A6D56CD4B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Рекомендации для учителей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881226-A9EB-A506-2BC8-3663A6CA7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lvl="0"/>
            <a:r>
              <a:rPr lang="ru-RU" sz="2400" dirty="0"/>
              <a:t>Начинать с простых схем (1–2 элемента), постепенно усложняя</a:t>
            </a:r>
          </a:p>
          <a:p>
            <a:pPr lvl="0"/>
            <a:r>
              <a:rPr lang="ru-RU" sz="2400" dirty="0"/>
              <a:t>Использовать цвет и символы для выделения важного</a:t>
            </a:r>
          </a:p>
          <a:p>
            <a:pPr lvl="0"/>
            <a:r>
              <a:rPr lang="ru-RU" sz="2400" dirty="0"/>
              <a:t>Привлекать детей к совместному созданию схем на уроке</a:t>
            </a:r>
          </a:p>
          <a:p>
            <a:pPr lvl="0"/>
            <a:r>
              <a:rPr lang="ru-RU" sz="2400" dirty="0"/>
              <a:t>Регулярно повторять и актуализировать схемы</a:t>
            </a:r>
          </a:p>
          <a:p>
            <a:pPr lvl="0"/>
            <a:r>
              <a:rPr lang="ru-RU" sz="2400" dirty="0"/>
              <a:t>Связывать новые схемы с уже изученными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11765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0B51B7-229F-A10D-2352-758ED61B7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0D9DE7-2E81-74C4-D27B-7EBA77963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Систематическое использование опорных схем на уроках русского языка, математики, окружающего мира и других предметов способствует:</a:t>
            </a:r>
          </a:p>
          <a:p>
            <a:pPr marL="0" lvl="0" indent="355600">
              <a:buFont typeface="Wingdings" panose="05000000000000000000" pitchFamily="2" charset="2"/>
              <a:buChar char="§"/>
            </a:pPr>
            <a:r>
              <a:rPr lang="ru-RU" sz="2400" dirty="0"/>
              <a:t>повышению успеваемости</a:t>
            </a:r>
          </a:p>
          <a:p>
            <a:pPr marL="0" lvl="0" indent="355600">
              <a:buFont typeface="Wingdings" panose="05000000000000000000" pitchFamily="2" charset="2"/>
              <a:buChar char="§"/>
            </a:pPr>
            <a:r>
              <a:rPr lang="ru-RU" sz="2400" dirty="0"/>
              <a:t>формированию познавательного интереса</a:t>
            </a:r>
          </a:p>
          <a:p>
            <a:pPr marL="0" lvl="0" indent="355600">
              <a:buFont typeface="Wingdings" panose="05000000000000000000" pitchFamily="2" charset="2"/>
              <a:buChar char="§"/>
            </a:pPr>
            <a:r>
              <a:rPr lang="ru-RU" sz="2400" dirty="0"/>
              <a:t>развитию метапредметных компетенций</a:t>
            </a:r>
          </a:p>
          <a:p>
            <a:r>
              <a:rPr lang="ru-RU" sz="2400" dirty="0"/>
              <a:t>Таким образом, внедрение опорных схем в образовательный процесс — это шаг к современному, наглядному и продуктивному обучению младших школьников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530238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556</TotalTime>
  <Words>562</Words>
  <Application>Microsoft Office PowerPoint</Application>
  <PresentationFormat>Широкоэкранный</PresentationFormat>
  <Paragraphs>63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Calibri</vt:lpstr>
      <vt:lpstr>Calibri Light</vt:lpstr>
      <vt:lpstr>Wingdings</vt:lpstr>
      <vt:lpstr>Ретро</vt:lpstr>
      <vt:lpstr>Опорные схемы как средство повышения эффективности обучения в начальной школе </vt:lpstr>
      <vt:lpstr>Опорные схемы </vt:lpstr>
      <vt:lpstr>Основные функции опорных схем</vt:lpstr>
      <vt:lpstr>Виды опорных схем</vt:lpstr>
      <vt:lpstr>Русский язык</vt:lpstr>
      <vt:lpstr>Русский язык (схемы разбора слова по составу)</vt:lpstr>
      <vt:lpstr>Русский язык (таблицы падежей и склонений) </vt:lpstr>
      <vt:lpstr>Русский язык (таблицы падежей и склонений)</vt:lpstr>
      <vt:lpstr>Русский язык (алгоритмы проверки орфограмм) </vt:lpstr>
      <vt:lpstr>Русский язык (алгоритмы проверки орфограмм) </vt:lpstr>
      <vt:lpstr>Русский язык (схемы предложений )</vt:lpstr>
      <vt:lpstr>Математика (схемы решения задач )</vt:lpstr>
      <vt:lpstr>Математика (схемы решения задач )</vt:lpstr>
      <vt:lpstr>Математика (выполнение операций)</vt:lpstr>
      <vt:lpstr>Математика (схемы решения задач )</vt:lpstr>
      <vt:lpstr>Литературное чтение</vt:lpstr>
      <vt:lpstr>Литературное чтение</vt:lpstr>
      <vt:lpstr>Литературное чтение</vt:lpstr>
      <vt:lpstr>Окружающий мир</vt:lpstr>
      <vt:lpstr>Окружающий мир</vt:lpstr>
      <vt:lpstr>Преимущества использования опорных схем </vt:lpstr>
      <vt:lpstr>Этапы работы по созданию ОС</vt:lpstr>
      <vt:lpstr>Рекомендации для учителей</vt:lpstr>
      <vt:lpstr>вывод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Ludmila</dc:creator>
  <cp:lastModifiedBy>Ludmila</cp:lastModifiedBy>
  <cp:revision>94</cp:revision>
  <dcterms:created xsi:type="dcterms:W3CDTF">2026-03-05T09:38:51Z</dcterms:created>
  <dcterms:modified xsi:type="dcterms:W3CDTF">2026-03-05T18:55:15Z</dcterms:modified>
</cp:coreProperties>
</file>